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613" r:id="rId2"/>
    <p:sldId id="568" r:id="rId3"/>
    <p:sldId id="617" r:id="rId4"/>
    <p:sldId id="618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366" r:id="rId31"/>
    <p:sldId id="367" r:id="rId32"/>
    <p:sldId id="368" r:id="rId33"/>
    <p:sldId id="379" r:id="rId34"/>
    <p:sldId id="369" r:id="rId35"/>
    <p:sldId id="606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0759"/>
  </p:normalViewPr>
  <p:slideViewPr>
    <p:cSldViewPr snapToGrid="0">
      <p:cViewPr varScale="1">
        <p:scale>
          <a:sx n="104" d="100"/>
          <a:sy n="104" d="100"/>
        </p:scale>
        <p:origin x="1872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to Solve Large-scale Scientific Applications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Machine Learning Workload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45</c:v>
                </c:pt>
                <c:pt idx="2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6-3245-A714-2E8DA1290B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Circuit Timing Analysis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12.3</c:v>
                </c:pt>
                <c:pt idx="1">
                  <c:v>87</c:v>
                </c:pt>
                <c:pt idx="2">
                  <c:v>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D-E84E-A57E-28FDEAA9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2028544"/>
        <c:axId val="293502560"/>
      </c:barChart>
      <c:catAx>
        <c:axId val="38202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502560"/>
        <c:crosses val="autoZero"/>
        <c:auto val="1"/>
        <c:lblAlgn val="ctr"/>
        <c:lblOffset val="100"/>
        <c:noMultiLvlLbl val="0"/>
      </c:catAx>
      <c:valAx>
        <c:axId val="293502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2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19667638524444"/>
          <c:y val="0.89019330662587459"/>
          <c:w val="0.65960655213269348"/>
          <c:h val="0.10980669337412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thanks for giving me this opportunity to present Taskflow. This is a project motivated by parallelizing CAD and has gained quite a lot of success. I am going to present Taskflow works and hopefully we can brainstorm some collaboration topics. </a:t>
            </a:r>
          </a:p>
          <a:p>
            <a:endParaRPr lang="en-US" dirty="0"/>
          </a:p>
          <a:p>
            <a:r>
              <a:rPr lang="en-US" dirty="0"/>
              <a:t>Taskflow is a general-purpose parallel and heterogeneous task computing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probably already know, parallel computing is critical to advance your application performance.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threaded machine learning program can take several hours to finish, but it can be reduced to only a few minutes or even a few seconds, if you are able to run it in parallel.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the power of parallel computing. By leveraging manycore processing units, you are able to speed up the performance by several orders of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70DA58-164F-42B6-8DFB-0FF2C06F36F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F71952E-62C1-4BBF-A875-86E72830014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7A2759-1C45-4154-9A53-7D5B6FEBF5E1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sum up, </a:t>
            </a:r>
            <a:r>
              <a:rPr lang="en-US" dirty="0"/>
              <a:t>we have presented taskflow as a general-purpose parallel tasking tool. It introduces a simple, efficient, and transparent tasking model for C++ developers to quickly write parallel programs using minimal programming effort</a:t>
            </a:r>
            <a:r>
              <a:rPr lang="en-US" b="1" dirty="0"/>
              <a:t>. We also talked about the general idea </a:t>
            </a:r>
            <a:r>
              <a:rPr lang="en-US" dirty="0"/>
              <a:t>about our heterogeneous work-stealing executor and demonstrated its promising performance in large-scale ML and VLSI CAD workloads.</a:t>
            </a:r>
          </a:p>
          <a:p>
            <a:endParaRPr lang="en-US" dirty="0"/>
          </a:p>
          <a:p>
            <a:r>
              <a:rPr lang="en-US" b="1" dirty="0"/>
              <a:t>There are many excellent efforts from the C++ community on parallelism. </a:t>
            </a:r>
            <a:r>
              <a:rPr lang="en-US" dirty="0"/>
              <a:t>Taskflow is not to replace anyone but to complement the current state of the art and address their limitations on the task graph parallelism by leveraging the power of modern C++.</a:t>
            </a:r>
          </a:p>
          <a:p>
            <a:endParaRPr lang="en-US" dirty="0"/>
          </a:p>
          <a:p>
            <a:r>
              <a:rPr lang="en-US" b="1" dirty="0"/>
              <a:t>We are very open to collaboration. </a:t>
            </a:r>
            <a:r>
              <a:rPr lang="en-US" dirty="0"/>
              <a:t>We believe collaborative effort is the only way to make C++ amenable to parallel computing. Right now, we are based on </a:t>
            </a:r>
            <a:r>
              <a:rPr lang="en-US" dirty="0" err="1"/>
              <a:t>cuda</a:t>
            </a:r>
            <a:r>
              <a:rPr lang="en-US" dirty="0"/>
              <a:t> for GPU tasking, but we definitely want to integrate OpenCL, SYCL, DPC++, and so on. </a:t>
            </a:r>
            <a:r>
              <a:rPr lang="en-US" b="1" dirty="0"/>
              <a:t>We want to provide more higher level algorithms </a:t>
            </a:r>
            <a:r>
              <a:rPr lang="en-US" dirty="0"/>
              <a:t>on top of our task graph, like the thrust library, so developers can easily describe common parallel applications.</a:t>
            </a:r>
          </a:p>
          <a:p>
            <a:endParaRPr lang="en-US" b="1" dirty="0"/>
          </a:p>
          <a:p>
            <a:r>
              <a:rPr lang="en-US" b="1" dirty="0"/>
              <a:t>If you ever used Taskflow</a:t>
            </a:r>
            <a:r>
              <a:rPr lang="en-US" dirty="0"/>
              <a:t>, please let us know, and we want to learn from you and broaden real use cases.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mailto:tsung-wei.huang@utah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hyperlink" Target="mailto:tsung-wei.huang@uta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cs24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Introduction to Algorithms and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D367-8604-A24F-B643-A8A32034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= Memory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2712-3084-2840-BC93-F55142D8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can be classified as either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Indexed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Prototypical examples: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 allocation:	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 allocation:		linked lists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6385A7-7AD7-704E-84CB-0A764701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4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6D2-1925-3D45-B148-C6A9FF91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61B7-7077-E842-8E7C-CAAEB0F2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array stores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in a single contiguous space of memory</a:t>
            </a:r>
          </a:p>
          <a:p>
            <a:r>
              <a:rPr lang="en-US" dirty="0">
                <a:latin typeface="Arial" charset="0"/>
                <a:cs typeface="Arial" charset="0"/>
              </a:rPr>
              <a:t>Unfortunately, if more memory is required, a request for new memory usually requires copying all information into the new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general, you cannot request for the operating system to allocate to you the next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memory locations</a:t>
            </a:r>
          </a:p>
          <a:p>
            <a:endParaRPr lang="en-US" dirty="0"/>
          </a:p>
        </p:txBody>
      </p:sp>
      <p:pic>
        <p:nvPicPr>
          <p:cNvPr id="4" name="Picture 2" descr="C:\Users\dwharder\Desktop\b7.png">
            <a:extLst>
              <a:ext uri="{FF2B5EF4-FFF2-40B4-BE49-F238E27FC236}">
                <a16:creationId xmlns:a16="http://schemas.microsoft.com/office/drawing/2014/main" id="{B2A95C0D-85A2-D54D-9B29-57F3C46D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8763521" y="3956050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D090D1A-4FE4-1541-977B-1DF191C5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3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64E8-C0AD-9A4E-9003-39B586FD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D65E-FDC2-364E-9C18-4CC935FC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Linked storage such as a linked list associates two pieces of data with each item being stored: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 itself, and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reference to the next item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 C++ that reference is the address of the next node</a:t>
            </a: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E1231E7C-4275-B74E-B55F-40A592EA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487" y="4048125"/>
            <a:ext cx="5294953" cy="103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4CBE2C7-59EF-9D49-A8EE-36015E3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9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This is a class describing such a node </a:t>
            </a:r>
          </a:p>
          <a:p>
            <a:pPr>
              <a:buFontTx/>
              <a:buNone/>
            </a:pPr>
            <a:endParaRPr lang="en-US" sz="2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class Node {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	    private: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Type </a:t>
            </a:r>
            <a:r>
              <a:rPr lang="en-US" dirty="0" err="1">
                <a:latin typeface="Consolas" pitchFamily="49" charset="0"/>
                <a:cs typeface="Arial" charset="0"/>
              </a:rPr>
              <a:t>node_value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Node *</a:t>
            </a:r>
            <a:r>
              <a:rPr lang="en-US" dirty="0" err="1">
                <a:latin typeface="Consolas" pitchFamily="49" charset="0"/>
                <a:cs typeface="Arial" charset="0"/>
              </a:rPr>
              <a:t>next_node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   	        // ...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};</a:t>
            </a: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1FA1F276-D31B-4343-8664-70721AF9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9150" y="3429000"/>
            <a:ext cx="2914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C3A1A5B-31FA-C946-9480-AFB557BD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operations on this node must include: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Constructing a new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(retrieving) the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the next pointer</a:t>
            </a:r>
          </a:p>
          <a:p>
            <a:pPr lvl="1"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Node( const Type&amp; = Type(), Node* =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Type value() const;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 *next() const;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D0664-9CB6-524B-B2CD-50521921376B}"/>
              </a:ext>
            </a:extLst>
          </p:cNvPr>
          <p:cNvSpPr txBox="1"/>
          <p:nvPr/>
        </p:nvSpPr>
        <p:spPr>
          <a:xfrm>
            <a:off x="6426050" y="4422636"/>
            <a:ext cx="5125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Pointing to nothing has been represented as:</a:t>
            </a:r>
          </a:p>
          <a:p>
            <a:r>
              <a:rPr lang="en-CA" dirty="0"/>
              <a:t>   C	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CA" dirty="0"/>
              <a:t>   Java/C#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CA" dirty="0"/>
          </a:p>
          <a:p>
            <a:r>
              <a:rPr lang="en-CA" dirty="0"/>
              <a:t>   C++ (old)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CA" dirty="0"/>
              <a:t>   C++ (new)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dirty="0"/>
              <a:t>   Symbolically	Ø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0324497-471C-FE41-8C41-EFA398BF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6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For a linked list, however, we also require an object which links to the first object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linked list class must store two 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head and tail: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*head;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*tail;</a:t>
            </a:r>
          </a:p>
          <a:p>
            <a:r>
              <a:rPr lang="en-US" dirty="0">
                <a:latin typeface="Arial" charset="0"/>
                <a:cs typeface="Arial" charset="0"/>
              </a:rPr>
              <a:t>Optionally, we can also keep a count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			</a:t>
            </a:r>
            <a:r>
              <a:rPr lang="en-US" dirty="0">
                <a:latin typeface="Consolas" pitchFamily="49" charset="0"/>
                <a:cs typeface="Arial" charset="0"/>
              </a:rPr>
              <a:t>int count;</a:t>
            </a:r>
          </a:p>
          <a:p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next_node</a:t>
            </a:r>
            <a:r>
              <a:rPr lang="en-US" dirty="0">
                <a:latin typeface="Arial" charset="0"/>
                <a:cs typeface="Arial" charset="0"/>
              </a:rPr>
              <a:t> of the last node is assigned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b="1" dirty="0">
              <a:latin typeface="Consolas" pitchFamily="49" charset="0"/>
              <a:cs typeface="Arial" charset="0"/>
            </a:endParaRPr>
          </a:p>
        </p:txBody>
      </p:sp>
      <p:pic>
        <p:nvPicPr>
          <p:cNvPr id="6" name="Picture 4" descr="Graphic1">
            <a:extLst>
              <a:ext uri="{FF2B5EF4-FFF2-40B4-BE49-F238E27FC236}">
                <a16:creationId xmlns:a16="http://schemas.microsoft.com/office/drawing/2014/main" id="{87C1C5B2-A51E-2A45-A918-D6040311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850" y="3783805"/>
            <a:ext cx="4344988" cy="68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7A7D2AE-E49A-B84A-8885-26713B21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6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7800975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indexed allocation, an array of pointers (possibly NULL) link to a sequence of allocated memory locations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Used in the C++ standard template library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Computer engineering students will see indexed allocation in their operating systems course</a:t>
            </a:r>
          </a:p>
        </p:txBody>
      </p:sp>
      <p:pic>
        <p:nvPicPr>
          <p:cNvPr id="5" name="Picture 2" descr="C:\Users\dwharder\Desktop\a.png">
            <a:extLst>
              <a:ext uri="{FF2B5EF4-FFF2-40B4-BE49-F238E27FC236}">
                <a16:creationId xmlns:a16="http://schemas.microsoft.com/office/drawing/2014/main" id="{79B2FF67-9EE8-604F-BB93-CC126EAF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8961" y="2035334"/>
            <a:ext cx="2604839" cy="3573142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4C4871A-3C81-CD4D-94E7-E5D096FA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Matrix can be implemented using indexed allocation</a:t>
            </a:r>
          </a:p>
        </p:txBody>
      </p:sp>
      <p:pic>
        <p:nvPicPr>
          <p:cNvPr id="6" name="Picture 9" descr="C:\Users\dwharder\Desktop\a1.png">
            <a:extLst>
              <a:ext uri="{FF2B5EF4-FFF2-40B4-BE49-F238E27FC236}">
                <a16:creationId xmlns:a16="http://schemas.microsoft.com/office/drawing/2014/main" id="{D2DDB057-0A63-0A48-A4A0-2D71F774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9988" y="2579365"/>
            <a:ext cx="7480987" cy="3021335"/>
          </a:xfrm>
          <a:prstGeom prst="rect">
            <a:avLst/>
          </a:prstGeom>
          <a:noFill/>
        </p:spPr>
      </p:pic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FD4677F-C71C-214C-AF53-45E31C1DF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15781"/>
              </p:ext>
            </p:extLst>
          </p:nvPr>
        </p:nvGraphicFramePr>
        <p:xfrm>
          <a:off x="1068388" y="2674938"/>
          <a:ext cx="2080701" cy="1360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4" imgW="660240" imgH="431640" progId="Equation.DSMT4">
                  <p:embed/>
                </p:oleObj>
              </mc:Choice>
              <mc:Fallback>
                <p:oleObj name="Equation" r:id="rId4" imgW="660240" imgH="431640" progId="Equation.DSMT4">
                  <p:embed/>
                  <p:pic>
                    <p:nvPicPr>
                      <p:cNvPr id="12595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674938"/>
                        <a:ext cx="2080701" cy="1360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21655CD-0ABC-E948-9C0A-227748B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1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Allocation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some variations or hybrids of these memory allocations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Deques (linked arrays)</a:t>
            </a:r>
          </a:p>
          <a:p>
            <a:pPr lvl="1"/>
            <a:r>
              <a:rPr lang="en-US" dirty="0" err="1">
                <a:latin typeface="Arial" charset="0"/>
                <a:cs typeface="Arial" charset="0"/>
              </a:rPr>
              <a:t>inodes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74C26E6-5BB4-7547-BCB6-E0ABAC7F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7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tree is a variation on a linked list: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Each node points to an arbitrary number of subsequent nodes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Useful for storing hierarchical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will see that it is also useful for storing sorted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we will restrict ourselves to trees where each node points to at most two other nodes</a:t>
            </a:r>
          </a:p>
        </p:txBody>
      </p:sp>
      <p:pic>
        <p:nvPicPr>
          <p:cNvPr id="4" name="Picture 4" descr="y">
            <a:extLst>
              <a:ext uri="{FF2B5EF4-FFF2-40B4-BE49-F238E27FC236}">
                <a16:creationId xmlns:a16="http://schemas.microsoft.com/office/drawing/2014/main" id="{40FEBA11-AA0D-2849-8EB9-F486C52C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49206"/>
            <a:ext cx="3748087" cy="252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6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48035-302F-334A-920E-E91639FD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67420-5AA4-7B43-AB8E-D0ED99B2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Algorithms and Data Structures?</a:t>
            </a:r>
          </a:p>
        </p:txBody>
      </p:sp>
      <p:sp>
        <p:nvSpPr>
          <p:cNvPr id="338" name="Content Placeholder 337">
            <a:extLst>
              <a:ext uri="{FF2B5EF4-FFF2-40B4-BE49-F238E27FC236}">
                <a16:creationId xmlns:a16="http://schemas.microsoft.com/office/drawing/2014/main" id="{7F2B1E5E-6619-1944-A3E7-202D5801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critical to advance your application performance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355367-08B4-D949-8623-F5A0C3E32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5653"/>
              </p:ext>
            </p:extLst>
          </p:nvPr>
        </p:nvGraphicFramePr>
        <p:xfrm>
          <a:off x="838200" y="2351317"/>
          <a:ext cx="10221098" cy="348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DCCE25C6-D09A-B94D-98E7-5BFF9B2630FA}"/>
              </a:ext>
            </a:extLst>
          </p:cNvPr>
          <p:cNvSpPr/>
          <p:nvPr/>
        </p:nvSpPr>
        <p:spPr>
          <a:xfrm>
            <a:off x="9908624" y="3141418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33E294C2-9C29-DE4E-BC69-1D9D2C7DD68D}"/>
              </a:ext>
            </a:extLst>
          </p:cNvPr>
          <p:cNvSpPr/>
          <p:nvPr/>
        </p:nvSpPr>
        <p:spPr>
          <a:xfrm>
            <a:off x="9908624" y="3886872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ACC7D-D5DD-8442-B40F-9A03EBD0536B}"/>
              </a:ext>
            </a:extLst>
          </p:cNvPr>
          <p:cNvSpPr txBox="1"/>
          <p:nvPr/>
        </p:nvSpPr>
        <p:spPr>
          <a:xfrm>
            <a:off x="10229259" y="3320504"/>
            <a:ext cx="112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3C200-450E-F745-B47F-2DFE9419051A}"/>
              </a:ext>
            </a:extLst>
          </p:cNvPr>
          <p:cNvSpPr txBox="1"/>
          <p:nvPr/>
        </p:nvSpPr>
        <p:spPr>
          <a:xfrm>
            <a:off x="10214401" y="3999090"/>
            <a:ext cx="13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100x faster</a:t>
            </a:r>
          </a:p>
        </p:txBody>
      </p:sp>
    </p:spTree>
    <p:extLst>
      <p:ext uri="{BB962C8B-B14F-4D97-AF65-F5344CB8AC3E}">
        <p14:creationId xmlns:p14="http://schemas.microsoft.com/office/powerpoint/2010/main" val="201576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objects, there are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possible relations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If we allow symmetry, this reduces to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example, consider the network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3" descr="C:\Users\dwharder\Desktop\SA.PNG">
            <a:extLst>
              <a:ext uri="{FF2B5EF4-FFF2-40B4-BE49-F238E27FC236}">
                <a16:creationId xmlns:a16="http://schemas.microsoft.com/office/drawing/2014/main" id="{5B11B1C6-44A8-BC45-8042-1AC38BC6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75" y="3429000"/>
            <a:ext cx="4505325" cy="290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73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could represent this using a two-dimensional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this case, the matrix is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i="1" dirty="0">
                <a:latin typeface="Arial" charset="0"/>
                <a:cs typeface="Arial" charset="0"/>
              </a:rPr>
              <a:t>symmetric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439EB7-24F9-F944-88B4-9F888E560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6321"/>
              </p:ext>
            </p:extLst>
          </p:nvPr>
        </p:nvGraphicFramePr>
        <p:xfrm>
          <a:off x="7422028" y="2214562"/>
          <a:ext cx="3931772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88010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03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Alternatively, we could use a hybrid:  an array of linked lists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AFBCE1-8528-C24C-B8F1-630966689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68714"/>
              </p:ext>
            </p:extLst>
          </p:nvPr>
        </p:nvGraphicFramePr>
        <p:xfrm>
          <a:off x="7439026" y="2080740"/>
          <a:ext cx="642230" cy="4179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28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Picture 2" descr="C:\Users\dwharder\Desktop\a1.png">
            <a:extLst>
              <a:ext uri="{FF2B5EF4-FFF2-40B4-BE49-F238E27FC236}">
                <a16:creationId xmlns:a16="http://schemas.microsoft.com/office/drawing/2014/main" id="{A7FC3E4C-002B-9043-A3A8-8DB88F56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3687" y="2398240"/>
            <a:ext cx="3440113" cy="388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775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Other hybrids are linked lists of 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Something like this is used for the C++ STL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deque</a:t>
            </a:r>
            <a:r>
              <a:rPr lang="en-US" dirty="0">
                <a:latin typeface="Arial" charset="0"/>
                <a:cs typeface="Arial" charset="0"/>
              </a:rPr>
              <a:t> container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 the alphabet could be stored either as: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array of 26 entries,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linked list of arrays of 8 entries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5" descr="blah">
            <a:extLst>
              <a:ext uri="{FF2B5EF4-FFF2-40B4-BE49-F238E27FC236}">
                <a16:creationId xmlns:a16="http://schemas.microsoft.com/office/drawing/2014/main" id="{0BEA5420-F535-F04F-B097-C6D5237F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237" y="4008438"/>
            <a:ext cx="6942137" cy="22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57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C:\Users\dwharder\Desktop\d6.png">
            <a:extLst>
              <a:ext uri="{FF2B5EF4-FFF2-40B4-BE49-F238E27FC236}">
                <a16:creationId xmlns:a16="http://schemas.microsoft.com/office/drawing/2014/main" id="{21941343-21E3-5844-A2F2-25A08700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0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5" descr="C:\Users\dwharder\Desktop\d7.png">
            <a:extLst>
              <a:ext uri="{FF2B5EF4-FFF2-40B4-BE49-F238E27FC236}">
                <a16:creationId xmlns:a16="http://schemas.microsoft.com/office/drawing/2014/main" id="{CA85506A-A333-6C49-BF98-021E89BC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5602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C:\Users\dwharder\Desktop\d8.png">
            <a:extLst>
              <a:ext uri="{FF2B5EF4-FFF2-40B4-BE49-F238E27FC236}">
                <a16:creationId xmlns:a16="http://schemas.microsoft.com/office/drawing/2014/main" id="{56F50F3D-FA4A-F144-973D-F841E9AC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7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2" descr="C:\Users\dwharder\Desktop\d10.png">
            <a:extLst>
              <a:ext uri="{FF2B5EF4-FFF2-40B4-BE49-F238E27FC236}">
                <a16:creationId xmlns:a16="http://schemas.microsoft.com/office/drawing/2014/main" id="{BBE283D9-0116-9543-8E04-6F3F18EB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33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Run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Once we have chosen a data structure to store both the objects and the relationships, we must implement the queries or operations as algorithms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Abstract Data Type will be implemented as a class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data structure will be defined by the member variables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member functions will implement the algorithms</a:t>
            </a: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The question is, how do we determine the efficiency of the algorithms?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Efficiency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us the following matrix to describe operations at the locations within the structure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6" name="Group 63">
            <a:extLst>
              <a:ext uri="{FF2B5EF4-FFF2-40B4-BE49-F238E27FC236}">
                <a16:creationId xmlns:a16="http://schemas.microsoft.com/office/drawing/2014/main" id="{8FA0569F-97C2-EB46-8C96-18A7D3AA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16224"/>
              </p:ext>
            </p:extLst>
          </p:nvPr>
        </p:nvGraphicFramePr>
        <p:xfrm>
          <a:off x="971549" y="2751138"/>
          <a:ext cx="10396016" cy="30151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7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2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33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Find</a:t>
                      </a:r>
                      <a:endParaRPr kumimoji="0" lang="en-CA" sz="33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27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course, we will look 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Algorithms</a:t>
            </a:r>
            <a:r>
              <a:rPr lang="en-US" dirty="0">
                <a:latin typeface="Arial" charset="0"/>
                <a:cs typeface="Arial" charset="0"/>
              </a:rPr>
              <a:t> for solving problems efficiently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Data structures</a:t>
            </a:r>
            <a:r>
              <a:rPr lang="en-US" dirty="0">
                <a:latin typeface="Arial" charset="0"/>
                <a:cs typeface="Arial" charset="0"/>
              </a:rPr>
              <a:t> for efficiently storing, accessing, and modifying data</a:t>
            </a:r>
          </a:p>
          <a:p>
            <a:r>
              <a:rPr lang="en-US" dirty="0">
                <a:latin typeface="Arial" charset="0"/>
                <a:cs typeface="Arial" charset="0"/>
              </a:rPr>
              <a:t>We will see that all data structures have trade-offs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 is no </a:t>
            </a:r>
            <a:r>
              <a:rPr lang="en-US" i="1" dirty="0">
                <a:latin typeface="Arial" charset="0"/>
                <a:cs typeface="Arial" charset="0"/>
              </a:rPr>
              <a:t>ultimate</a:t>
            </a:r>
            <a:r>
              <a:rPr lang="en-US" dirty="0">
                <a:latin typeface="Arial" charset="0"/>
                <a:cs typeface="Arial" charset="0"/>
              </a:rPr>
              <a:t> data structure...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choice depends on our requirements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Sorted Lists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Given an sorted array, we have the following run times: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Okay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48" name="TextBox 5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Arial" charset="0"/>
                <a:cs typeface="Arial" charset="0"/>
              </a:rPr>
              <a:t>If the array is not sorted, only one operations changes:</a:t>
            </a:r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dirty="0">
              <a:latin typeface="Arial" charset="0"/>
              <a:cs typeface="Arial" charset="0"/>
            </a:endParaRPr>
          </a:p>
        </p:txBody>
      </p:sp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72" name="TextBox 6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However, for a singly linked list where we a head and tail pointer, we have: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3" y="5084763"/>
            <a:ext cx="3854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have a pointer to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entry, we can insert or erase at that location quite easily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Note, this requires a little bit of trickery:  we must modify the value stored in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common co-op interview question!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 dirty="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7838" y="5970586"/>
            <a:ext cx="3854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Good</a:t>
                      </a:r>
                      <a:endParaRPr kumimoji="0" lang="en-CA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5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a doubly linked list, one operation becomes more efficient:</a:t>
            </a:r>
          </a:p>
          <a:p>
            <a:pPr>
              <a:buFontTx/>
              <a:buNone/>
            </a:pPr>
            <a:endParaRPr lang="en-US" sz="1800" baseline="30000">
              <a:latin typeface="Arial" charset="0"/>
              <a:cs typeface="Arial" charset="0"/>
            </a:endParaRPr>
          </a:p>
        </p:txBody>
      </p:sp>
      <p:pic>
        <p:nvPicPr>
          <p:cNvPr id="29700" name="Picture 3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3491" y="4964114"/>
            <a:ext cx="4860947" cy="67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DF58-3D00-7A44-A5AE-471A09CB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048251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this topic, we have introduced the concept of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discussed contiguous, linked, and indexed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looked at arrays and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Two-dimensional arrays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Hybrid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 the run time of the algorithms required to perform various queries and operations on specific data structures: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Arrays and linked lists</a:t>
            </a:r>
          </a:p>
          <a:p>
            <a:r>
              <a:rPr lang="en-US" dirty="0">
                <a:latin typeface="Arial" charset="0"/>
                <a:cs typeface="Arial" charset="0"/>
              </a:rPr>
              <a:t>The next topic, asymptotic analysis, will provide the mathematics that will allow us to measure the efficiency of algorithms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7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3FF9-6510-BE47-AE5C-29E7281B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00A0-4FDF-9342-94DA-89CC8371D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sing the Right Tool for the Job | PokerNews">
            <a:extLst>
              <a:ext uri="{FF2B5EF4-FFF2-40B4-BE49-F238E27FC236}">
                <a16:creationId xmlns:a16="http://schemas.microsoft.com/office/drawing/2014/main" id="{7463AD90-5D30-0346-9FB7-DBC789D2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71D1378-8D72-7144-BCC9-27BCED5DF8C4}"/>
              </a:ext>
            </a:extLst>
          </p:cNvPr>
          <p:cNvSpPr txBox="1">
            <a:spLocks/>
          </p:cNvSpPr>
          <p:nvPr/>
        </p:nvSpPr>
        <p:spPr>
          <a:xfrm>
            <a:off x="385044" y="2040417"/>
            <a:ext cx="6646935" cy="6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Use the right tool for the right job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FC9C8-B805-B242-8CD2-AC5348C75CEE}"/>
              </a:ext>
            </a:extLst>
          </p:cNvPr>
          <p:cNvSpPr txBox="1"/>
          <p:nvPr/>
        </p:nvSpPr>
        <p:spPr>
          <a:xfrm>
            <a:off x="7933113" y="5227822"/>
            <a:ext cx="4687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Dr. Tsung-Wei Huang</a:t>
            </a:r>
          </a:p>
          <a:p>
            <a:pPr algn="ctr"/>
            <a:r>
              <a:rPr lang="en-US" sz="2400" dirty="0">
                <a:hlinkClick r:id="rId4"/>
              </a:rPr>
              <a:t>tsung-wei.huang@utah.edu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</p:txBody>
      </p:sp>
      <p:pic>
        <p:nvPicPr>
          <p:cNvPr id="12" name="Picture 2" descr="Happy National Thank You Day! - Inventionland">
            <a:extLst>
              <a:ext uri="{FF2B5EF4-FFF2-40B4-BE49-F238E27FC236}">
                <a16:creationId xmlns:a16="http://schemas.microsoft.com/office/drawing/2014/main" id="{605AC748-1FDE-3544-A9CB-7437401E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 bwMode="auto">
          <a:xfrm>
            <a:off x="8958648" y="4249194"/>
            <a:ext cx="2733328" cy="11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7559-4319-AB4F-8D33-958A94BB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D451-73CA-BD42-9EF3-C37964BB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</a:t>
            </a:r>
          </a:p>
          <a:p>
            <a:pPr lvl="1"/>
            <a:r>
              <a:rPr lang="en-US" sz="2300" dirty="0"/>
              <a:t>Instructor: T-W Huang (</a:t>
            </a:r>
            <a:r>
              <a:rPr lang="en-US" sz="2300" dirty="0">
                <a:hlinkClick r:id="rId2"/>
              </a:rPr>
              <a:t>tsung-wei.huang@utah.edu</a:t>
            </a:r>
            <a:r>
              <a:rPr lang="en-US" sz="2300" dirty="0"/>
              <a:t>) </a:t>
            </a:r>
          </a:p>
          <a:p>
            <a:pPr lvl="1"/>
            <a:r>
              <a:rPr lang="en-US" sz="2300" dirty="0"/>
              <a:t>TA: I will help you directly</a:t>
            </a:r>
          </a:p>
          <a:p>
            <a:r>
              <a:rPr lang="en-US" dirty="0"/>
              <a:t>Class schedule: 9 AM	–10:20 AM Mon/Wed</a:t>
            </a:r>
          </a:p>
          <a:p>
            <a:r>
              <a:rPr lang="en-US" dirty="0"/>
              <a:t>Class 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r>
              <a:rPr lang="en-US" dirty="0"/>
              <a:t>Class GitHub: </a:t>
            </a:r>
            <a:r>
              <a:rPr lang="en-US" dirty="0">
                <a:hlinkClick r:id="rId4"/>
              </a:rPr>
              <a:t>https://github.com/tsung-wei-huang/cs2420</a:t>
            </a:r>
            <a:r>
              <a:rPr lang="en-US" dirty="0"/>
              <a:t> </a:t>
            </a:r>
          </a:p>
          <a:p>
            <a:r>
              <a:rPr lang="en-US" dirty="0"/>
              <a:t>Lab</a:t>
            </a:r>
          </a:p>
          <a:p>
            <a:pPr lvl="1"/>
            <a:r>
              <a:rPr lang="en-US" dirty="0"/>
              <a:t>We will do the lab after each Wed class, since we have &lt;10 students</a:t>
            </a:r>
          </a:p>
          <a:p>
            <a:pPr lvl="1"/>
            <a:r>
              <a:rPr lang="en-US" dirty="0"/>
              <a:t>No need to zoom in on Friday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You still need to enroll in the lab section (class number: 19145)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63E7D0-46E8-0547-BD5C-A4CE63A8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DBF6-1215-864A-A1F5-5CAB5D5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and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FBF9-D742-ED43-BBE7-29EB61E2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assignment (after every Wed’s class): 60%</a:t>
            </a:r>
          </a:p>
          <a:p>
            <a:r>
              <a:rPr lang="en-US" dirty="0"/>
              <a:t>Take-home exams: 40%</a:t>
            </a:r>
          </a:p>
          <a:p>
            <a:pPr lvl="1"/>
            <a:r>
              <a:rPr lang="en-US" dirty="0"/>
              <a:t>Two midterms</a:t>
            </a:r>
          </a:p>
          <a:p>
            <a:pPr lvl="1"/>
            <a:r>
              <a:rPr lang="en-US" dirty="0"/>
              <a:t>One final</a:t>
            </a:r>
          </a:p>
          <a:p>
            <a:r>
              <a:rPr lang="en-US" dirty="0"/>
              <a:t>Textbook: Introduction to Algorithms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Edition (The MIT Press)</a:t>
            </a:r>
          </a:p>
          <a:p>
            <a:pPr lvl="1"/>
            <a:r>
              <a:rPr lang="en-US" dirty="0"/>
              <a:t>This is the “bible” of algorithm book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S314: Algorithm Design &amp; Analysis | Suman Kundu">
            <a:extLst>
              <a:ext uri="{FF2B5EF4-FFF2-40B4-BE49-F238E27FC236}">
                <a16:creationId xmlns:a16="http://schemas.microsoft.com/office/drawing/2014/main" id="{640AE9CD-32B7-E64A-90DB-4991D9BF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39" y="1981137"/>
            <a:ext cx="3744612" cy="43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9B35A1C-A3CB-7942-B908-027B2322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an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35361FD-B666-F546-9D19-3A6A4657E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53671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3E10CD1-8002-F34A-A67B-EDD5B12A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8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 </a:t>
            </a:r>
            <a:r>
              <a:rPr lang="en-US" i="1" dirty="0">
                <a:solidFill>
                  <a:srgbClr val="FF0000"/>
                </a:solidFill>
              </a:rPr>
              <a:t>sorted</a:t>
            </a:r>
            <a:r>
              <a:rPr lang="en-US" dirty="0"/>
              <a:t>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B86E78-ABDA-604A-9663-025AE380E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99910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F50867E-6AED-CD44-B68C-67E578AC8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75515"/>
              </p:ext>
            </p:extLst>
          </p:nvPr>
        </p:nvGraphicFramePr>
        <p:xfrm>
          <a:off x="838200" y="4751071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232AAAB-E8CC-6948-B5E9-ECAACE6E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552-2CAF-1D4A-B82F-85AFB818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Binary search Algorithm explained - Gadgetronicx">
            <a:extLst>
              <a:ext uri="{FF2B5EF4-FFF2-40B4-BE49-F238E27FC236}">
                <a16:creationId xmlns:a16="http://schemas.microsoft.com/office/drawing/2014/main" id="{D756C19D-5936-604D-BD61-C9B3F1BF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3B023EA-2910-2E4A-9ABC-AE136002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Language: C++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2048</Words>
  <Application>Microsoft Macintosh PowerPoint</Application>
  <PresentationFormat>Widescreen</PresentationFormat>
  <Paragraphs>461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Equation</vt:lpstr>
      <vt:lpstr>CS 2420: Introduction to Algorithms and Data Structures</vt:lpstr>
      <vt:lpstr>Why Algorithms and Data Structures?</vt:lpstr>
      <vt:lpstr>Course Goal</vt:lpstr>
      <vt:lpstr>Class Logistics</vt:lpstr>
      <vt:lpstr>Scoring and Textbook</vt:lpstr>
      <vt:lpstr>Example: Power of Data Structure</vt:lpstr>
      <vt:lpstr>Example: Power of Data Structure (cont’d)</vt:lpstr>
      <vt:lpstr>PowerPoint Presentation</vt:lpstr>
      <vt:lpstr>Programming Language: C++</vt:lpstr>
      <vt:lpstr>Data Structure = Memory Manipulation</vt:lpstr>
      <vt:lpstr>Contiguous Memory Allocation</vt:lpstr>
      <vt:lpstr>Linked Allocation</vt:lpstr>
      <vt:lpstr>Linked Allocation (cont’d)</vt:lpstr>
      <vt:lpstr>Linked Allocation (cont’d)</vt:lpstr>
      <vt:lpstr>Linked Allocation (cont’d)</vt:lpstr>
      <vt:lpstr>Indexed Allocation</vt:lpstr>
      <vt:lpstr>Indexed Allocation (cont’d)</vt:lpstr>
      <vt:lpstr>Other Allocation Formats</vt:lpstr>
      <vt:lpstr>Tree</vt:lpstr>
      <vt:lpstr>Graph</vt:lpstr>
      <vt:lpstr>Graph in Adjacency Matrix</vt:lpstr>
      <vt:lpstr>Graph in Adjacency List</vt:lpstr>
      <vt:lpstr>Linked Arrays</vt:lpstr>
      <vt:lpstr>Hyper Data Structure</vt:lpstr>
      <vt:lpstr>Hyper Data Structure (cont’d)</vt:lpstr>
      <vt:lpstr>Hyper Data Structure (cont’d)</vt:lpstr>
      <vt:lpstr>Hyper Data Structure (cont’d)</vt:lpstr>
      <vt:lpstr>Algorithms Run Times</vt:lpstr>
      <vt:lpstr>Operation Efficiency Table</vt:lpstr>
      <vt:lpstr>Operations on Sorted Lists</vt:lpstr>
      <vt:lpstr>Operations on Lists</vt:lpstr>
      <vt:lpstr>Operations on Lists</vt:lpstr>
      <vt:lpstr>Operations on Lists</vt:lpstr>
      <vt:lpstr>Operations on Lists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706</cp:revision>
  <cp:lastPrinted>2021-08-18T02:54:38Z</cp:lastPrinted>
  <dcterms:created xsi:type="dcterms:W3CDTF">2021-01-05T18:50:35Z</dcterms:created>
  <dcterms:modified xsi:type="dcterms:W3CDTF">2021-08-28T19:10:32Z</dcterms:modified>
</cp:coreProperties>
</file>